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useoModerno Medium" pitchFamily="2" charset="0"/>
      <p:regular r:id="rId12"/>
    </p:embeddedFont>
    <p:embeddedFont>
      <p:font typeface="Source Sans Pro" panose="020B0503030403020204" pitchFamily="34" charset="0"/>
      <p:regular r:id="rId13"/>
      <p:bold r:id="rId14"/>
    </p:embeddedFont>
  </p:embeddedFontLst>
  <p:defaultTextStyle>
    <a:defPPr>
      <a:defRPr lang="ru-A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74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5509"/>
            <a:ext cx="5469775" cy="52440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8396" y="885825"/>
            <a:ext cx="7680008" cy="1960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Концепция деятельности Фонда развития эффективных систем (ФРЭС)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8396" y="3160395"/>
            <a:ext cx="7680008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создаётся как независимая экспертно-аналитическая платформа, миссия которой — разрабатывать, продвигать и внедрять эффективные институциональные решения для устойчивого развития бизнеса, формирования благоприятной регуляторной среды и архитектуры взаимодействия между частным сектором, государством и международными партнёрами.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18396" y="5069086"/>
            <a:ext cx="7680008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Современный бизнес сталкивается с непрозрачными механизмами регулирования, слабой обратной связью с государственными структурами и отсутствием устойчивого институционального представительства. ФРЭС предлагает архитектурный подход, при котором бизнес становится полноправным участником процессов GR (government relations).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18396" y="6993374"/>
            <a:ext cx="334566" cy="334566"/>
          </a:xfrm>
          <a:prstGeom prst="roundRect">
            <a:avLst>
              <a:gd name="adj" fmla="val 27328197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ru-AM"/>
          </a:p>
        </p:txBody>
      </p:sp>
      <p:pic>
        <p:nvPicPr>
          <p:cNvPr id="14" name="Рисунок 13" descr="Изображение выглядит как текст, Шрифт, логотип, Бренд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570F3A4-C0B2-7A00-6656-7DBB9618C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985509" cy="29855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166"/>
            <a:ext cx="507718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Цели и миссия фонда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744147"/>
            <a:ext cx="1614011" cy="111073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2267664"/>
            <a:ext cx="271105" cy="338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54203" y="1936909"/>
            <a:ext cx="40506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Институциональная устойчивость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5054203" y="2353747"/>
            <a:ext cx="405062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Системные реформы</a:t>
            </a:r>
            <a:endParaRPr lang="en-US" sz="1500" dirty="0"/>
          </a:p>
        </p:txBody>
      </p:sp>
      <p:sp>
        <p:nvSpPr>
          <p:cNvPr id="7" name="Shape 3"/>
          <p:cNvSpPr/>
          <p:nvPr/>
        </p:nvSpPr>
        <p:spPr>
          <a:xfrm>
            <a:off x="4909542" y="2869406"/>
            <a:ext cx="8878967" cy="11430"/>
          </a:xfrm>
          <a:prstGeom prst="roundRect">
            <a:avLst>
              <a:gd name="adj" fmla="val 25302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2902982"/>
            <a:ext cx="3228022" cy="111073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3" y="3288863"/>
            <a:ext cx="271105" cy="338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1209" y="3095744"/>
            <a:ext cx="294179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Эффективная модель GR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861209" y="3512582"/>
            <a:ext cx="29417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Взаимодействие с властью</a:t>
            </a:r>
            <a:endParaRPr lang="en-US" sz="1500" dirty="0"/>
          </a:p>
        </p:txBody>
      </p:sp>
      <p:sp>
        <p:nvSpPr>
          <p:cNvPr id="12" name="Shape 6"/>
          <p:cNvSpPr/>
          <p:nvPr/>
        </p:nvSpPr>
        <p:spPr>
          <a:xfrm>
            <a:off x="5716548" y="4028242"/>
            <a:ext cx="8071961" cy="11430"/>
          </a:xfrm>
          <a:prstGeom prst="roundRect">
            <a:avLst>
              <a:gd name="adj" fmla="val 25302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061817"/>
            <a:ext cx="4842034" cy="111073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23" y="4447699"/>
            <a:ext cx="271105" cy="3388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8214" y="4254579"/>
            <a:ext cx="327802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Сопровождение инициатив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6668214" y="4671417"/>
            <a:ext cx="327802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 всех уровнях</a:t>
            </a:r>
            <a:endParaRPr lang="en-US" sz="1500" dirty="0"/>
          </a:p>
        </p:txBody>
      </p:sp>
      <p:sp>
        <p:nvSpPr>
          <p:cNvPr id="17" name="Shape 9"/>
          <p:cNvSpPr/>
          <p:nvPr/>
        </p:nvSpPr>
        <p:spPr>
          <a:xfrm>
            <a:off x="6523553" y="5187077"/>
            <a:ext cx="7264956" cy="11430"/>
          </a:xfrm>
          <a:prstGeom prst="roundRect">
            <a:avLst>
              <a:gd name="adj" fmla="val 25302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5220653"/>
            <a:ext cx="6456164" cy="1110734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704" y="5606534"/>
            <a:ext cx="271105" cy="33885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75220" y="5413415"/>
            <a:ext cx="299644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Стратегические решения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7475220" y="5830253"/>
            <a:ext cx="299644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Влияние на деловой климат</a:t>
            </a:r>
            <a:endParaRPr lang="en-US" sz="1500" dirty="0"/>
          </a:p>
        </p:txBody>
      </p:sp>
      <p:sp>
        <p:nvSpPr>
          <p:cNvPr id="22" name="Text 12"/>
          <p:cNvSpPr/>
          <p:nvPr/>
        </p:nvSpPr>
        <p:spPr>
          <a:xfrm>
            <a:off x="793790" y="6548199"/>
            <a:ext cx="1304282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Фонд стремится повысить институциональную устойчивость бизнес-среды через системные реформы и формирование эффективной модели взаимодействия бизнеса с органами власти в рамках GR. ФРЭС обеспечивает сопровождение предпринимательских инициатив на региональном, федеральном и трансграничном уровнях, а также участвует в разработке и внедрении стратегических решений, влияющих на деловой климат.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6878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Инструменты ФРЭС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628537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401" y="1664613"/>
            <a:ext cx="289203" cy="3614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06697" y="1694736"/>
            <a:ext cx="305240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GR-диалоги и платформы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906697" y="2111573"/>
            <a:ext cx="692991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Проведение специализированных диалогов и создание платформ по запросам бизнес-структур для эффективного взаимодействия с государственными органами.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6280190" y="342221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401" y="3458289"/>
            <a:ext cx="289203" cy="3614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06697" y="3488412"/>
            <a:ext cx="375344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Анализ регуляторных барьеров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906697" y="3905250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Подготовка архитектурных решений по устранению препятствий для развития бизнеса и улучшению регуляторной среды.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6280190" y="4907518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401" y="4943594"/>
            <a:ext cx="289203" cy="36147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06697" y="4973717"/>
            <a:ext cx="406931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Сопровождение нормотворчества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906697" y="5390555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Поддержка предпринимательских союзов в процессе разработки и продвижения нормотворческих инициатив.</a:t>
            </a:r>
            <a:endParaRPr lang="en-US" sz="1500" dirty="0"/>
          </a:p>
        </p:txBody>
      </p:sp>
      <p:sp>
        <p:nvSpPr>
          <p:cNvPr id="16" name="Shape 10"/>
          <p:cNvSpPr/>
          <p:nvPr/>
        </p:nvSpPr>
        <p:spPr>
          <a:xfrm>
            <a:off x="6280190" y="6392823"/>
            <a:ext cx="433745" cy="433745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401" y="6428899"/>
            <a:ext cx="289203" cy="36147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06697" y="6459022"/>
            <a:ext cx="316337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Фасилитация переговоров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906697" y="6875859"/>
            <a:ext cx="69299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Экспертное сопровождение и фасилитация переговоров между бизнесом и государством для достижения взаимовыгодных решений.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316"/>
            <a:ext cx="6636782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Стратегия развития на 5 лет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05126" y="1506974"/>
            <a:ext cx="22860" cy="4661654"/>
          </a:xfrm>
          <a:prstGeom prst="roundRect">
            <a:avLst>
              <a:gd name="adj" fmla="val 1258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5" name="Shape 2"/>
          <p:cNvSpPr/>
          <p:nvPr/>
        </p:nvSpPr>
        <p:spPr>
          <a:xfrm>
            <a:off x="1197947" y="1711166"/>
            <a:ext cx="575191" cy="22860"/>
          </a:xfrm>
          <a:prstGeom prst="roundRect">
            <a:avLst>
              <a:gd name="adj" fmla="val 1258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6" name="Shape 3"/>
          <p:cNvSpPr/>
          <p:nvPr/>
        </p:nvSpPr>
        <p:spPr>
          <a:xfrm>
            <a:off x="789444" y="1506974"/>
            <a:ext cx="431363" cy="43136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98" y="1542871"/>
            <a:ext cx="287536" cy="359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63817" y="1572816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Год 1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963817" y="1987391"/>
            <a:ext cx="6390680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Позиционирование как центра GR для бизнеса, запуск пилотных сессий с бизнес-объединениями, установление связи с профильными министерствами.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1197947" y="3495080"/>
            <a:ext cx="575191" cy="22860"/>
          </a:xfrm>
          <a:prstGeom prst="roundRect">
            <a:avLst>
              <a:gd name="adj" fmla="val 1258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1" name="Shape 7"/>
          <p:cNvSpPr/>
          <p:nvPr/>
        </p:nvSpPr>
        <p:spPr>
          <a:xfrm>
            <a:off x="789444" y="3290888"/>
            <a:ext cx="431363" cy="43136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98" y="3326785"/>
            <a:ext cx="287536" cy="359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63817" y="3356729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Год 2-3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1963817" y="3771305"/>
            <a:ext cx="6390680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Поддержка системных бизнес-инициатив через участие в законотворчестве и межрегиональных соглашениях, расширение сети партнеров.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1197947" y="5278993"/>
            <a:ext cx="575191" cy="22860"/>
          </a:xfrm>
          <a:prstGeom prst="roundRect">
            <a:avLst>
              <a:gd name="adj" fmla="val 125813"/>
            </a:avLst>
          </a:prstGeom>
          <a:solidFill>
            <a:srgbClr val="D9D4C9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6" name="Shape 11"/>
          <p:cNvSpPr/>
          <p:nvPr/>
        </p:nvSpPr>
        <p:spPr>
          <a:xfrm>
            <a:off x="789444" y="5074801"/>
            <a:ext cx="431363" cy="431363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298" y="5110698"/>
            <a:ext cx="287536" cy="359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963817" y="5140643"/>
            <a:ext cx="239672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Год 4-5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1963817" y="5555218"/>
            <a:ext cx="6390680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Укрепление статуса ФРЭС как национального института делового GR и проектирования институциональных решений на федеральном уровне.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789503" y="6384250"/>
            <a:ext cx="7564993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Стратегия развития ФРЭС предусматривает поэтапное становление фонда как ключевого игрока в сфере GR и институционального развития. От первоначального позиционирования до признания на национальном уровне, фонд планирует последовательно расширять свое влияние и экспертизу.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5440204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Принципы работы ФРЭС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76618" y="1457682"/>
            <a:ext cx="7563564" cy="1618655"/>
          </a:xfrm>
          <a:prstGeom prst="roundRect">
            <a:avLst>
              <a:gd name="adj" fmla="val 167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5" name="Text 2"/>
          <p:cNvSpPr/>
          <p:nvPr/>
        </p:nvSpPr>
        <p:spPr>
          <a:xfrm>
            <a:off x="6457236" y="1638300"/>
            <a:ext cx="350877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Прозрачность и нейтральность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57236" y="2028825"/>
            <a:ext cx="7202329" cy="866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Фонд придерживается принципов открытости в своей деятельности и сохраняет институциональную нейтральность при взаимодействии со всеми заинтересованными сторонами.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76618" y="3256955"/>
            <a:ext cx="7563564" cy="1329690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8" name="Text 5"/>
          <p:cNvSpPr/>
          <p:nvPr/>
        </p:nvSpPr>
        <p:spPr>
          <a:xfrm>
            <a:off x="6457236" y="3437573"/>
            <a:ext cx="2407087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Устойчивые решения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57236" y="3828098"/>
            <a:ext cx="72023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отдает приоритет разработке и внедрению долгосрочных устойчивых решений над ситуативными действиями, обеспечивая стабильность развития.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76618" y="4767263"/>
            <a:ext cx="7563564" cy="1329690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1" name="Text 8"/>
          <p:cNvSpPr/>
          <p:nvPr/>
        </p:nvSpPr>
        <p:spPr>
          <a:xfrm>
            <a:off x="6457236" y="4947880"/>
            <a:ext cx="3787973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Ценность для бизнеса и общества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57236" y="5338405"/>
            <a:ext cx="72023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 инициативы фонда ориентированы на создание реальной ценности как для бизнес-сообщества, так и для общества в целом.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76618" y="6277570"/>
            <a:ext cx="7563564" cy="1329690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4" name="Text 11"/>
          <p:cNvSpPr/>
          <p:nvPr/>
        </p:nvSpPr>
        <p:spPr>
          <a:xfrm>
            <a:off x="6457236" y="6458188"/>
            <a:ext cx="3200162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Экспертиза вместо давления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57236" y="6848713"/>
            <a:ext cx="72023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выстраивает связь интересов через профессиональную экспертизу и аналитику, а не через административное или иное давление.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255" y="1216104"/>
            <a:ext cx="7510462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Ключевые направления деятельности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31255" y="1954411"/>
            <a:ext cx="7654290" cy="4113371"/>
          </a:xfrm>
          <a:prstGeom prst="roundRect">
            <a:avLst>
              <a:gd name="adj" fmla="val 58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AM"/>
          </a:p>
        </p:txBody>
      </p:sp>
      <p:sp>
        <p:nvSpPr>
          <p:cNvPr id="5" name="Shape 2"/>
          <p:cNvSpPr/>
          <p:nvPr/>
        </p:nvSpPr>
        <p:spPr>
          <a:xfrm>
            <a:off x="6238875" y="1962031"/>
            <a:ext cx="7639050" cy="4620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6" name="Text 3"/>
          <p:cNvSpPr/>
          <p:nvPr/>
        </p:nvSpPr>
        <p:spPr>
          <a:xfrm>
            <a:off x="6398419" y="2065377"/>
            <a:ext cx="158686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Направление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311991" y="2065377"/>
            <a:ext cx="158305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Целевая аудитория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221754" y="2065377"/>
            <a:ext cx="158305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Формат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2131516" y="2065377"/>
            <a:ext cx="158686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Результат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238875" y="2424113"/>
            <a:ext cx="7639050" cy="9728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1" name="Text 8"/>
          <p:cNvSpPr/>
          <p:nvPr/>
        </p:nvSpPr>
        <p:spPr>
          <a:xfrm>
            <a:off x="6398419" y="2527459"/>
            <a:ext cx="158686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Деловой GR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311991" y="2527459"/>
            <a:ext cx="158305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Компании, бизнес-союзы, отрасли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0221754" y="2527459"/>
            <a:ext cx="158305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Платформы, трекеры, сессии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2131516" y="2527459"/>
            <a:ext cx="1586865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Снижение барьеров, рост участия бизнеса в законотворчестве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238875" y="3396972"/>
            <a:ext cx="7639050" cy="9728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6" name="Text 13"/>
          <p:cNvSpPr/>
          <p:nvPr/>
        </p:nvSpPr>
        <p:spPr>
          <a:xfrm>
            <a:off x="6398419" y="3500318"/>
            <a:ext cx="158686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Отраслевые стратегии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311991" y="3500318"/>
            <a:ext cx="1583055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Предприятия, корпорации, ассоциации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221754" y="3500318"/>
            <a:ext cx="158305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Стратегии, архитектуры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2131516" y="3500318"/>
            <a:ext cx="158686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Новые нормы и условия для развития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238875" y="4369832"/>
            <a:ext cx="7639050" cy="9728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21" name="Text 18"/>
          <p:cNvSpPr/>
          <p:nvPr/>
        </p:nvSpPr>
        <p:spPr>
          <a:xfrm>
            <a:off x="6398419" y="4473178"/>
            <a:ext cx="158686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Международное взаимодействие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8311991" y="4473178"/>
            <a:ext cx="158305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Экспортёры, ТПП, ЕАЭС, СНГ, ООН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0221754" y="4473178"/>
            <a:ext cx="158305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Меморандумы, GR-досье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2131516" y="4473178"/>
            <a:ext cx="1586865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Устранение трансграничных барьеров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6238875" y="5342692"/>
            <a:ext cx="7639050" cy="7174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26" name="Text 23"/>
          <p:cNvSpPr/>
          <p:nvPr/>
        </p:nvSpPr>
        <p:spPr>
          <a:xfrm>
            <a:off x="6398419" y="5446038"/>
            <a:ext cx="158686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Образование и кадры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8311991" y="5446038"/>
            <a:ext cx="158305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GR-эксперты, внутренние команды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10221754" y="5446038"/>
            <a:ext cx="1583055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Курсы, фасилитация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12131516" y="5446038"/>
            <a:ext cx="1586865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Укрепление кадровой базы делового GR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6231255" y="6247328"/>
            <a:ext cx="7654290" cy="766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работает по матрице 4Х, охватывая четыре ключевых направления деятельности. Каждое направление имеет свою целевую аудиторию, форматы работы и ожидаемые результаты, что позволяет фонду комплексно подходить к решению задач в сфере GR и институционального развития.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8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Что ФРЭС НЕ делает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57287"/>
            <a:ext cx="42418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Не занимается политической пропагандой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2035"/>
            <a:ext cx="424184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сохраняет политическую нейтральность и фокусируется исключительно на вопросах институционального развития и GR.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3921919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045863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1920478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Не является лоббистом без аналитики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2765227"/>
            <a:ext cx="435530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Все инициативы фонда основаны на тщательном анализе и экспертной оценке, а не на простом продвижении интересов.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399824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2523768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4194096"/>
            <a:ext cx="435530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Не поддерживает узкокорпоративные интересы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038844"/>
            <a:ext cx="43553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Фонд ориентирован на системное развитие бизнес-среды в целом, а не на продвижение интересов отдельных компаний в ущерб общему развитию.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379464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443895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5567839"/>
            <a:ext cx="255151" cy="3189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93790" y="67456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четко определяет границы своей деятельности, чтобы сохранять профессиональную репутацию и эффективность в достижении поставленных целей. Фонд стремится к объективности и системности в своей работе.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3065"/>
            <a:ext cx="749581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Почему ФРЭС нужен именно сейчас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499830"/>
            <a:ext cx="850583" cy="12521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9523" y="1669852"/>
            <a:ext cx="378987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Переход к новой модели экономики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99523" y="2037636"/>
            <a:ext cx="64506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Современная экономическая ситуация требует новых подходов к взаимодействию бизнеса и государства.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52011"/>
            <a:ext cx="850583" cy="12521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9523" y="2922032"/>
            <a:ext cx="533709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Потребность в новой архитектуре взаимодействия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99523" y="3289816"/>
            <a:ext cx="64506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Существующие механизмы коммуникации между бизнесом и властью нуждаются в системном обновлении.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004191"/>
            <a:ext cx="850583" cy="12521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9523" y="4174212"/>
            <a:ext cx="539686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Активное участие бизнеса в формировании правил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899523" y="4541996"/>
            <a:ext cx="64506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Бизнес должен не просто адаптироваться к изменениям, а участвовать в формировании новых правил игры.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256371"/>
            <a:ext cx="850583" cy="12521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9523" y="5426393"/>
            <a:ext cx="404491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Создание каналов системного диалога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899523" y="5794177"/>
            <a:ext cx="645068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ФРЭС обеспечивает профессиональное GR-сопровождение и создает эффективные каналы коммуникации.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793790" y="6699885"/>
            <a:ext cx="75564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 условиях трансформации экономической модели и регуляторной среды, ФРЭС становится необходимым связующим звеном, обеспечивающим конструктивный диалог между бизнесом и государством на новом уровне.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21581"/>
            <a:ext cx="72644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Перспективы развития на 10 лет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777264"/>
            <a:ext cx="3056572" cy="181451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5" name="Text 2"/>
          <p:cNvSpPr/>
          <p:nvPr/>
        </p:nvSpPr>
        <p:spPr>
          <a:xfrm>
            <a:off x="793790" y="5230892"/>
            <a:ext cx="305657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Институционализация делового GR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06691"/>
            <a:ext cx="305657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Формирование устойчивой системы делового GR в России и ЕАЭС при экспертной поддержке ФРЭС, создание признанных стандартов и практик взаимодействия.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122539" y="4505087"/>
            <a:ext cx="3056572" cy="181451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8" name="Text 5"/>
          <p:cNvSpPr/>
          <p:nvPr/>
        </p:nvSpPr>
        <p:spPr>
          <a:xfrm>
            <a:off x="4122539" y="4958715"/>
            <a:ext cx="305657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Нормативные и архитектурные решения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122539" y="5634514"/>
            <a:ext cx="3056572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Появление значимых нормативных и архитектурных решений, инициированных и поддержанных бизнесом, которые станут основой для устойчивого развития экономики.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51288" y="4232910"/>
            <a:ext cx="3056572" cy="181451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1" name="Text 8"/>
          <p:cNvSpPr/>
          <p:nvPr/>
        </p:nvSpPr>
        <p:spPr>
          <a:xfrm>
            <a:off x="7451288" y="4686538"/>
            <a:ext cx="25265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Школа GR-аналитиков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1288" y="5078849"/>
            <a:ext cx="3056572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Формирование профессиональной школы GR-аналитиков нового поколения, способных эффективно работать в условиях меняющейся экономической и регуляторной среды.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10780038" y="3960733"/>
            <a:ext cx="3056572" cy="181451"/>
          </a:xfrm>
          <a:prstGeom prst="roundRect">
            <a:avLst>
              <a:gd name="adj" fmla="val 15001"/>
            </a:avLst>
          </a:prstGeom>
          <a:solidFill>
            <a:srgbClr val="F3EEE3"/>
          </a:solidFill>
          <a:ln/>
        </p:spPr>
        <p:txBody>
          <a:bodyPr/>
          <a:lstStyle/>
          <a:p>
            <a:endParaRPr lang="ru-AM"/>
          </a:p>
        </p:txBody>
      </p:sp>
      <p:sp>
        <p:nvSpPr>
          <p:cNvPr id="14" name="Text 11"/>
          <p:cNvSpPr/>
          <p:nvPr/>
        </p:nvSpPr>
        <p:spPr>
          <a:xfrm>
            <a:off x="10780038" y="4414361"/>
            <a:ext cx="3056572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Международное признание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780038" y="5090160"/>
            <a:ext cx="3056572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Международное признание ФРЭС как ключевого связующего звена между бизнесом и государственными структурами, эксперта в области институционального развития.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829</Words>
  <Application>Microsoft Macintosh PowerPoint</Application>
  <PresentationFormat>Произвольный</PresentationFormat>
  <Paragraphs>97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Source Sans Pro</vt:lpstr>
      <vt:lpstr>Arial</vt:lpstr>
      <vt:lpstr>MuseoModerno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V. K.</cp:lastModifiedBy>
  <cp:revision>2</cp:revision>
  <dcterms:created xsi:type="dcterms:W3CDTF">2025-05-27T09:41:08Z</dcterms:created>
  <dcterms:modified xsi:type="dcterms:W3CDTF">2025-05-27T09:43:07Z</dcterms:modified>
</cp:coreProperties>
</file>